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snapToGrid="0">
      <p:cViewPr varScale="1">
        <p:scale>
          <a:sx n="68" d="100"/>
          <a:sy n="68" d="100"/>
        </p:scale>
        <p:origin x="7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BFFA87-7617-407B-BAAB-45ECD5AC3CD1}"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36F7F-20E2-48A2-B48C-6DF13D3E4325}" type="slidenum">
              <a:rPr lang="en-US" smtClean="0"/>
              <a:t>‹#›</a:t>
            </a:fld>
            <a:endParaRPr lang="en-US"/>
          </a:p>
        </p:txBody>
      </p:sp>
    </p:spTree>
    <p:extLst>
      <p:ext uri="{BB962C8B-B14F-4D97-AF65-F5344CB8AC3E}">
        <p14:creationId xmlns:p14="http://schemas.microsoft.com/office/powerpoint/2010/main" val="2463082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BFFA87-7617-407B-BAAB-45ECD5AC3CD1}"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36F7F-20E2-48A2-B48C-6DF13D3E4325}" type="slidenum">
              <a:rPr lang="en-US" smtClean="0"/>
              <a:t>‹#›</a:t>
            </a:fld>
            <a:endParaRPr lang="en-US"/>
          </a:p>
        </p:txBody>
      </p:sp>
    </p:spTree>
    <p:extLst>
      <p:ext uri="{BB962C8B-B14F-4D97-AF65-F5344CB8AC3E}">
        <p14:creationId xmlns:p14="http://schemas.microsoft.com/office/powerpoint/2010/main" val="191491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BFFA87-7617-407B-BAAB-45ECD5AC3CD1}"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36F7F-20E2-48A2-B48C-6DF13D3E432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21845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BFFA87-7617-407B-BAAB-45ECD5AC3CD1}"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36F7F-20E2-48A2-B48C-6DF13D3E4325}" type="slidenum">
              <a:rPr lang="en-US" smtClean="0"/>
              <a:t>‹#›</a:t>
            </a:fld>
            <a:endParaRPr lang="en-US"/>
          </a:p>
        </p:txBody>
      </p:sp>
    </p:spTree>
    <p:extLst>
      <p:ext uri="{BB962C8B-B14F-4D97-AF65-F5344CB8AC3E}">
        <p14:creationId xmlns:p14="http://schemas.microsoft.com/office/powerpoint/2010/main" val="1824762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BFFA87-7617-407B-BAAB-45ECD5AC3CD1}"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36F7F-20E2-48A2-B48C-6DF13D3E432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48982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BFFA87-7617-407B-BAAB-45ECD5AC3CD1}"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36F7F-20E2-48A2-B48C-6DF13D3E4325}" type="slidenum">
              <a:rPr lang="en-US" smtClean="0"/>
              <a:t>‹#›</a:t>
            </a:fld>
            <a:endParaRPr lang="en-US"/>
          </a:p>
        </p:txBody>
      </p:sp>
    </p:spTree>
    <p:extLst>
      <p:ext uri="{BB962C8B-B14F-4D97-AF65-F5344CB8AC3E}">
        <p14:creationId xmlns:p14="http://schemas.microsoft.com/office/powerpoint/2010/main" val="3601870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BFFA87-7617-407B-BAAB-45ECD5AC3CD1}"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36F7F-20E2-48A2-B48C-6DF13D3E4325}" type="slidenum">
              <a:rPr lang="en-US" smtClean="0"/>
              <a:t>‹#›</a:t>
            </a:fld>
            <a:endParaRPr lang="en-US"/>
          </a:p>
        </p:txBody>
      </p:sp>
    </p:spTree>
    <p:extLst>
      <p:ext uri="{BB962C8B-B14F-4D97-AF65-F5344CB8AC3E}">
        <p14:creationId xmlns:p14="http://schemas.microsoft.com/office/powerpoint/2010/main" val="640917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BFFA87-7617-407B-BAAB-45ECD5AC3CD1}"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36F7F-20E2-48A2-B48C-6DF13D3E4325}" type="slidenum">
              <a:rPr lang="en-US" smtClean="0"/>
              <a:t>‹#›</a:t>
            </a:fld>
            <a:endParaRPr lang="en-US"/>
          </a:p>
        </p:txBody>
      </p:sp>
    </p:spTree>
    <p:extLst>
      <p:ext uri="{BB962C8B-B14F-4D97-AF65-F5344CB8AC3E}">
        <p14:creationId xmlns:p14="http://schemas.microsoft.com/office/powerpoint/2010/main" val="85284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BFFA87-7617-407B-BAAB-45ECD5AC3CD1}"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36F7F-20E2-48A2-B48C-6DF13D3E4325}" type="slidenum">
              <a:rPr lang="en-US" smtClean="0"/>
              <a:t>‹#›</a:t>
            </a:fld>
            <a:endParaRPr lang="en-US"/>
          </a:p>
        </p:txBody>
      </p:sp>
    </p:spTree>
    <p:extLst>
      <p:ext uri="{BB962C8B-B14F-4D97-AF65-F5344CB8AC3E}">
        <p14:creationId xmlns:p14="http://schemas.microsoft.com/office/powerpoint/2010/main" val="172853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BFFA87-7617-407B-BAAB-45ECD5AC3CD1}"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36F7F-20E2-48A2-B48C-6DF13D3E4325}" type="slidenum">
              <a:rPr lang="en-US" smtClean="0"/>
              <a:t>‹#›</a:t>
            </a:fld>
            <a:endParaRPr lang="en-US"/>
          </a:p>
        </p:txBody>
      </p:sp>
    </p:spTree>
    <p:extLst>
      <p:ext uri="{BB962C8B-B14F-4D97-AF65-F5344CB8AC3E}">
        <p14:creationId xmlns:p14="http://schemas.microsoft.com/office/powerpoint/2010/main" val="3665513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BFFA87-7617-407B-BAAB-45ECD5AC3CD1}" type="datetimeFigureOut">
              <a:rPr lang="en-US" smtClean="0"/>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36F7F-20E2-48A2-B48C-6DF13D3E4325}" type="slidenum">
              <a:rPr lang="en-US" smtClean="0"/>
              <a:t>‹#›</a:t>
            </a:fld>
            <a:endParaRPr lang="en-US"/>
          </a:p>
        </p:txBody>
      </p:sp>
    </p:spTree>
    <p:extLst>
      <p:ext uri="{BB962C8B-B14F-4D97-AF65-F5344CB8AC3E}">
        <p14:creationId xmlns:p14="http://schemas.microsoft.com/office/powerpoint/2010/main" val="2541392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BFFA87-7617-407B-BAAB-45ECD5AC3CD1}" type="datetimeFigureOut">
              <a:rPr lang="en-US" smtClean="0"/>
              <a:t>6/25/2019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36F7F-20E2-48A2-B48C-6DF13D3E4325}" type="slidenum">
              <a:rPr lang="en-US" smtClean="0"/>
              <a:t>‹#›</a:t>
            </a:fld>
            <a:endParaRPr lang="en-US"/>
          </a:p>
        </p:txBody>
      </p:sp>
    </p:spTree>
    <p:extLst>
      <p:ext uri="{BB962C8B-B14F-4D97-AF65-F5344CB8AC3E}">
        <p14:creationId xmlns:p14="http://schemas.microsoft.com/office/powerpoint/2010/main" val="223419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BFFA87-7617-407B-BAAB-45ECD5AC3CD1}" type="datetimeFigureOut">
              <a:rPr lang="en-US" smtClean="0"/>
              <a:t>6/25/2019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36F7F-20E2-48A2-B48C-6DF13D3E4325}" type="slidenum">
              <a:rPr lang="en-US" smtClean="0"/>
              <a:t>‹#›</a:t>
            </a:fld>
            <a:endParaRPr lang="en-US"/>
          </a:p>
        </p:txBody>
      </p:sp>
    </p:spTree>
    <p:extLst>
      <p:ext uri="{BB962C8B-B14F-4D97-AF65-F5344CB8AC3E}">
        <p14:creationId xmlns:p14="http://schemas.microsoft.com/office/powerpoint/2010/main" val="90634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FFA87-7617-407B-BAAB-45ECD5AC3CD1}" type="datetimeFigureOut">
              <a:rPr lang="en-US" smtClean="0"/>
              <a:t>6/25/2019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36F7F-20E2-48A2-B48C-6DF13D3E4325}" type="slidenum">
              <a:rPr lang="en-US" smtClean="0"/>
              <a:t>‹#›</a:t>
            </a:fld>
            <a:endParaRPr lang="en-US"/>
          </a:p>
        </p:txBody>
      </p:sp>
    </p:spTree>
    <p:extLst>
      <p:ext uri="{BB962C8B-B14F-4D97-AF65-F5344CB8AC3E}">
        <p14:creationId xmlns:p14="http://schemas.microsoft.com/office/powerpoint/2010/main" val="43499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BFFA87-7617-407B-BAAB-45ECD5AC3CD1}" type="datetimeFigureOut">
              <a:rPr lang="en-US" smtClean="0"/>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36F7F-20E2-48A2-B48C-6DF13D3E4325}" type="slidenum">
              <a:rPr lang="en-US" smtClean="0"/>
              <a:t>‹#›</a:t>
            </a:fld>
            <a:endParaRPr lang="en-US"/>
          </a:p>
        </p:txBody>
      </p:sp>
    </p:spTree>
    <p:extLst>
      <p:ext uri="{BB962C8B-B14F-4D97-AF65-F5344CB8AC3E}">
        <p14:creationId xmlns:p14="http://schemas.microsoft.com/office/powerpoint/2010/main" val="2348648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6BFFA87-7617-407B-BAAB-45ECD5AC3CD1}" type="datetimeFigureOut">
              <a:rPr lang="en-US" smtClean="0"/>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36F7F-20E2-48A2-B48C-6DF13D3E4325}" type="slidenum">
              <a:rPr lang="en-US" smtClean="0"/>
              <a:t>‹#›</a:t>
            </a:fld>
            <a:endParaRPr lang="en-US"/>
          </a:p>
        </p:txBody>
      </p:sp>
    </p:spTree>
    <p:extLst>
      <p:ext uri="{BB962C8B-B14F-4D97-AF65-F5344CB8AC3E}">
        <p14:creationId xmlns:p14="http://schemas.microsoft.com/office/powerpoint/2010/main" val="3878488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BFFA87-7617-407B-BAAB-45ECD5AC3CD1}" type="datetimeFigureOut">
              <a:rPr lang="en-US" smtClean="0"/>
              <a:t>6/25/2019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FC36F7F-20E2-48A2-B48C-6DF13D3E4325}" type="slidenum">
              <a:rPr lang="en-US" smtClean="0"/>
              <a:t>‹#›</a:t>
            </a:fld>
            <a:endParaRPr lang="en-US"/>
          </a:p>
        </p:txBody>
      </p:sp>
    </p:spTree>
    <p:extLst>
      <p:ext uri="{BB962C8B-B14F-4D97-AF65-F5344CB8AC3E}">
        <p14:creationId xmlns:p14="http://schemas.microsoft.com/office/powerpoint/2010/main" val="1611470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5DBF-3FDB-46F0-9194-6B21DC48478E}"/>
              </a:ext>
            </a:extLst>
          </p:cNvPr>
          <p:cNvSpPr>
            <a:spLocks noGrp="1"/>
          </p:cNvSpPr>
          <p:nvPr>
            <p:ph type="ctrTitle"/>
          </p:nvPr>
        </p:nvSpPr>
        <p:spPr/>
        <p:txBody>
          <a:bodyPr/>
          <a:lstStyle/>
          <a:p>
            <a:r>
              <a:rPr lang="en-US" dirty="0"/>
              <a:t>Iowa Hog Lift</a:t>
            </a:r>
          </a:p>
        </p:txBody>
      </p:sp>
      <p:sp>
        <p:nvSpPr>
          <p:cNvPr id="3" name="Subtitle 2">
            <a:extLst>
              <a:ext uri="{FF2B5EF4-FFF2-40B4-BE49-F238E27FC236}">
                <a16:creationId xmlns:a16="http://schemas.microsoft.com/office/drawing/2014/main" id="{4AA8668A-BD95-4E6A-A2CD-A0A2385D39D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22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CBDF-F8B7-4146-AB5F-FB3DED6BB7D1}"/>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0E503B2E-81E1-4D77-9653-9BAFFD0A3C5E}"/>
              </a:ext>
            </a:extLst>
          </p:cNvPr>
          <p:cNvSpPr/>
          <p:nvPr/>
        </p:nvSpPr>
        <p:spPr>
          <a:xfrm>
            <a:off x="677334" y="5925234"/>
            <a:ext cx="8449082" cy="646331"/>
          </a:xfrm>
          <a:prstGeom prst="rect">
            <a:avLst/>
          </a:prstGeom>
        </p:spPr>
        <p:txBody>
          <a:bodyPr wrap="square">
            <a:spAutoFit/>
          </a:bodyPr>
          <a:lstStyle/>
          <a:p>
            <a:r>
              <a:rPr lang="en-US" dirty="0"/>
              <a:t>Many Japanese cities and farms were still recovering from WWII destruction when two typhoons devastated Yamanashi in 1959.</a:t>
            </a:r>
          </a:p>
        </p:txBody>
      </p:sp>
      <p:pic>
        <p:nvPicPr>
          <p:cNvPr id="8" name="Content Placeholder 7">
            <a:extLst>
              <a:ext uri="{FF2B5EF4-FFF2-40B4-BE49-F238E27FC236}">
                <a16:creationId xmlns:a16="http://schemas.microsoft.com/office/drawing/2014/main" id="{E0B583DE-EDC1-4F4E-8F33-CEEABD04315E}"/>
              </a:ext>
            </a:extLst>
          </p:cNvPr>
          <p:cNvPicPr>
            <a:picLocks noGrp="1" noChangeAspect="1"/>
          </p:cNvPicPr>
          <p:nvPr>
            <p:ph idx="1"/>
          </p:nvPr>
        </p:nvPicPr>
        <p:blipFill>
          <a:blip r:embed="rId2"/>
          <a:stretch>
            <a:fillRect/>
          </a:stretch>
        </p:blipFill>
        <p:spPr>
          <a:xfrm>
            <a:off x="677334" y="609599"/>
            <a:ext cx="7171266" cy="5091599"/>
          </a:xfrm>
          <a:prstGeom prst="rect">
            <a:avLst/>
          </a:prstGeom>
        </p:spPr>
      </p:pic>
    </p:spTree>
    <p:extLst>
      <p:ext uri="{BB962C8B-B14F-4D97-AF65-F5344CB8AC3E}">
        <p14:creationId xmlns:p14="http://schemas.microsoft.com/office/powerpoint/2010/main" val="3659861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CBDF-F8B7-4146-AB5F-FB3DED6BB7D1}"/>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0E503B2E-81E1-4D77-9653-9BAFFD0A3C5E}"/>
              </a:ext>
            </a:extLst>
          </p:cNvPr>
          <p:cNvSpPr/>
          <p:nvPr/>
        </p:nvSpPr>
        <p:spPr>
          <a:xfrm>
            <a:off x="677334" y="5925234"/>
            <a:ext cx="8449082" cy="923330"/>
          </a:xfrm>
          <a:prstGeom prst="rect">
            <a:avLst/>
          </a:prstGeom>
        </p:spPr>
        <p:txBody>
          <a:bodyPr wrap="square">
            <a:spAutoFit/>
          </a:bodyPr>
          <a:lstStyle/>
          <a:p>
            <a:r>
              <a:rPr lang="en-US" dirty="0"/>
              <a:t>Master Sergeant Richard Thomas (second from left), surveyed typhoon damage in Yamanashi. When he learned of the storms' toll on livestock, Thomas wanted to send hogs from Iowa to replenish herds.</a:t>
            </a:r>
          </a:p>
        </p:txBody>
      </p:sp>
      <p:pic>
        <p:nvPicPr>
          <p:cNvPr id="6" name="Content Placeholder 5">
            <a:extLst>
              <a:ext uri="{FF2B5EF4-FFF2-40B4-BE49-F238E27FC236}">
                <a16:creationId xmlns:a16="http://schemas.microsoft.com/office/drawing/2014/main" id="{04BE7A57-2C36-436E-A16C-6BD6880AF0C8}"/>
              </a:ext>
            </a:extLst>
          </p:cNvPr>
          <p:cNvPicPr>
            <a:picLocks noGrp="1" noChangeAspect="1"/>
          </p:cNvPicPr>
          <p:nvPr>
            <p:ph idx="1"/>
          </p:nvPr>
        </p:nvPicPr>
        <p:blipFill>
          <a:blip r:embed="rId2"/>
          <a:stretch>
            <a:fillRect/>
          </a:stretch>
        </p:blipFill>
        <p:spPr>
          <a:xfrm>
            <a:off x="677334" y="609600"/>
            <a:ext cx="5913546" cy="3881437"/>
          </a:xfrm>
          <a:prstGeom prst="rect">
            <a:avLst/>
          </a:prstGeom>
        </p:spPr>
      </p:pic>
      <p:pic>
        <p:nvPicPr>
          <p:cNvPr id="7" name="Picture 6">
            <a:extLst>
              <a:ext uri="{FF2B5EF4-FFF2-40B4-BE49-F238E27FC236}">
                <a16:creationId xmlns:a16="http://schemas.microsoft.com/office/drawing/2014/main" id="{B987C289-997F-4931-A085-949B860B7F29}"/>
              </a:ext>
            </a:extLst>
          </p:cNvPr>
          <p:cNvPicPr>
            <a:picLocks noChangeAspect="1"/>
          </p:cNvPicPr>
          <p:nvPr/>
        </p:nvPicPr>
        <p:blipFill>
          <a:blip r:embed="rId3"/>
          <a:stretch>
            <a:fillRect/>
          </a:stretch>
        </p:blipFill>
        <p:spPr>
          <a:xfrm>
            <a:off x="6844588" y="2621860"/>
            <a:ext cx="4670078" cy="3188390"/>
          </a:xfrm>
          <a:prstGeom prst="rect">
            <a:avLst/>
          </a:prstGeom>
        </p:spPr>
      </p:pic>
    </p:spTree>
    <p:extLst>
      <p:ext uri="{BB962C8B-B14F-4D97-AF65-F5344CB8AC3E}">
        <p14:creationId xmlns:p14="http://schemas.microsoft.com/office/powerpoint/2010/main" val="473517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CBDF-F8B7-4146-AB5F-FB3DED6BB7D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762237E-ADBE-429D-BA45-DA0F90F79E27}"/>
              </a:ext>
            </a:extLst>
          </p:cNvPr>
          <p:cNvPicPr>
            <a:picLocks noGrp="1" noChangeAspect="1"/>
          </p:cNvPicPr>
          <p:nvPr>
            <p:ph idx="1"/>
          </p:nvPr>
        </p:nvPicPr>
        <p:blipFill>
          <a:blip r:embed="rId2"/>
          <a:stretch>
            <a:fillRect/>
          </a:stretch>
        </p:blipFill>
        <p:spPr>
          <a:xfrm>
            <a:off x="677334" y="609600"/>
            <a:ext cx="7723716" cy="5254660"/>
          </a:xfrm>
          <a:prstGeom prst="rect">
            <a:avLst/>
          </a:prstGeom>
        </p:spPr>
      </p:pic>
      <p:sp>
        <p:nvSpPr>
          <p:cNvPr id="5" name="Rectangle 4">
            <a:extLst>
              <a:ext uri="{FF2B5EF4-FFF2-40B4-BE49-F238E27FC236}">
                <a16:creationId xmlns:a16="http://schemas.microsoft.com/office/drawing/2014/main" id="{0E503B2E-81E1-4D77-9653-9BAFFD0A3C5E}"/>
              </a:ext>
            </a:extLst>
          </p:cNvPr>
          <p:cNvSpPr/>
          <p:nvPr/>
        </p:nvSpPr>
        <p:spPr>
          <a:xfrm>
            <a:off x="677334" y="5925234"/>
            <a:ext cx="8449082" cy="646331"/>
          </a:xfrm>
          <a:prstGeom prst="rect">
            <a:avLst/>
          </a:prstGeom>
        </p:spPr>
        <p:txBody>
          <a:bodyPr wrap="square">
            <a:spAutoFit/>
          </a:bodyPr>
          <a:lstStyle/>
          <a:p>
            <a:r>
              <a:rPr lang="en-US" dirty="0"/>
              <a:t>Richard Thomas (second from right) met with Japanese dignitaries in front of the U.S. Air Force C-130, outfitted with aluminum pens for the Hog Lift.</a:t>
            </a:r>
          </a:p>
        </p:txBody>
      </p:sp>
    </p:spTree>
    <p:extLst>
      <p:ext uri="{BB962C8B-B14F-4D97-AF65-F5344CB8AC3E}">
        <p14:creationId xmlns:p14="http://schemas.microsoft.com/office/powerpoint/2010/main" val="745658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CBDF-F8B7-4146-AB5F-FB3DED6BB7D1}"/>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0E503B2E-81E1-4D77-9653-9BAFFD0A3C5E}"/>
              </a:ext>
            </a:extLst>
          </p:cNvPr>
          <p:cNvSpPr/>
          <p:nvPr/>
        </p:nvSpPr>
        <p:spPr>
          <a:xfrm>
            <a:off x="677334" y="5657671"/>
            <a:ext cx="8449082" cy="1200329"/>
          </a:xfrm>
          <a:prstGeom prst="rect">
            <a:avLst/>
          </a:prstGeom>
        </p:spPr>
        <p:txBody>
          <a:bodyPr wrap="square">
            <a:spAutoFit/>
          </a:bodyPr>
          <a:lstStyle/>
          <a:p>
            <a:r>
              <a:rPr lang="en-US" dirty="0"/>
              <a:t>Iowa farmers donated 36 hogs for the project. The Agriculture Department agreed to provide 60,000 bushels of corn for feed from government stocks, but only after department officials were convinced of 'the possibility of selling large amounts' of grain there.</a:t>
            </a:r>
          </a:p>
        </p:txBody>
      </p:sp>
      <p:pic>
        <p:nvPicPr>
          <p:cNvPr id="7" name="Content Placeholder 6">
            <a:extLst>
              <a:ext uri="{FF2B5EF4-FFF2-40B4-BE49-F238E27FC236}">
                <a16:creationId xmlns:a16="http://schemas.microsoft.com/office/drawing/2014/main" id="{D02F4FFC-B180-4999-BF74-6F05223C8B5F}"/>
              </a:ext>
            </a:extLst>
          </p:cNvPr>
          <p:cNvPicPr>
            <a:picLocks noGrp="1" noChangeAspect="1"/>
          </p:cNvPicPr>
          <p:nvPr>
            <p:ph idx="1"/>
          </p:nvPr>
        </p:nvPicPr>
        <p:blipFill>
          <a:blip r:embed="rId2"/>
          <a:stretch>
            <a:fillRect/>
          </a:stretch>
        </p:blipFill>
        <p:spPr>
          <a:xfrm>
            <a:off x="677334" y="609600"/>
            <a:ext cx="7336122" cy="4975225"/>
          </a:xfrm>
          <a:prstGeom prst="rect">
            <a:avLst/>
          </a:prstGeom>
        </p:spPr>
      </p:pic>
    </p:spTree>
    <p:extLst>
      <p:ext uri="{BB962C8B-B14F-4D97-AF65-F5344CB8AC3E}">
        <p14:creationId xmlns:p14="http://schemas.microsoft.com/office/powerpoint/2010/main" val="2543696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CBDF-F8B7-4146-AB5F-FB3DED6BB7D1}"/>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0E503B2E-81E1-4D77-9653-9BAFFD0A3C5E}"/>
              </a:ext>
            </a:extLst>
          </p:cNvPr>
          <p:cNvSpPr/>
          <p:nvPr/>
        </p:nvSpPr>
        <p:spPr>
          <a:xfrm>
            <a:off x="677334" y="5657671"/>
            <a:ext cx="8449082" cy="646331"/>
          </a:xfrm>
          <a:prstGeom prst="rect">
            <a:avLst/>
          </a:prstGeom>
        </p:spPr>
        <p:txBody>
          <a:bodyPr wrap="square">
            <a:spAutoFit/>
          </a:bodyPr>
          <a:lstStyle/>
          <a:p>
            <a:r>
              <a:rPr lang="en-US" dirty="0"/>
              <a:t>The U.S. Air Force supplied a plane for the hogs; grain was transported to Japan by ship.</a:t>
            </a:r>
          </a:p>
        </p:txBody>
      </p:sp>
      <p:sp>
        <p:nvSpPr>
          <p:cNvPr id="4" name="Content Placeholder 3">
            <a:extLst>
              <a:ext uri="{FF2B5EF4-FFF2-40B4-BE49-F238E27FC236}">
                <a16:creationId xmlns:a16="http://schemas.microsoft.com/office/drawing/2014/main" id="{BB8C824E-3B15-4753-9F1F-DF75EA213FFF}"/>
              </a:ext>
            </a:extLst>
          </p:cNvPr>
          <p:cNvSpPr>
            <a:spLocks noGrp="1"/>
          </p:cNvSpPr>
          <p:nvPr>
            <p:ph idx="1"/>
          </p:nvPr>
        </p:nvSpPr>
        <p:spPr/>
        <p:txBody>
          <a:bodyPr/>
          <a:lstStyle/>
          <a:p>
            <a:endParaRPr lang="en-US"/>
          </a:p>
        </p:txBody>
      </p:sp>
      <p:pic>
        <p:nvPicPr>
          <p:cNvPr id="1026" name="Picture 2" descr="https://hoglift1960.weebly.com/uploads/1/1/3/4/11340533/4906679_orig.jpg?461">
            <a:extLst>
              <a:ext uri="{FF2B5EF4-FFF2-40B4-BE49-F238E27FC236}">
                <a16:creationId xmlns:a16="http://schemas.microsoft.com/office/drawing/2014/main" id="{1E911E75-A900-48B0-A0EA-7B99F26AB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84" y="466391"/>
            <a:ext cx="6421610" cy="5076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25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CBDF-F8B7-4146-AB5F-FB3DED6BB7D1}"/>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0E503B2E-81E1-4D77-9653-9BAFFD0A3C5E}"/>
              </a:ext>
            </a:extLst>
          </p:cNvPr>
          <p:cNvSpPr/>
          <p:nvPr/>
        </p:nvSpPr>
        <p:spPr>
          <a:xfrm>
            <a:off x="677334" y="5657671"/>
            <a:ext cx="8449082" cy="923330"/>
          </a:xfrm>
          <a:prstGeom prst="rect">
            <a:avLst/>
          </a:prstGeom>
        </p:spPr>
        <p:txBody>
          <a:bodyPr wrap="square">
            <a:spAutoFit/>
          </a:bodyPr>
          <a:lstStyle/>
          <a:p>
            <a:r>
              <a:rPr lang="en-US" dirty="0"/>
              <a:t>After a two-week quarantine in Tokyo, the 35 surviving hogs (one died </a:t>
            </a:r>
            <a:r>
              <a:rPr lang="en-US" dirty="0" err="1"/>
              <a:t>en</a:t>
            </a:r>
            <a:r>
              <a:rPr lang="en-US" dirty="0"/>
              <a:t> route) were transported to the </a:t>
            </a:r>
            <a:r>
              <a:rPr lang="en-US" dirty="0" err="1"/>
              <a:t>Shumiyonshi</a:t>
            </a:r>
            <a:r>
              <a:rPr lang="en-US" dirty="0"/>
              <a:t> Breeding Station in Kofu, the capital of Yamanashi.</a:t>
            </a:r>
          </a:p>
        </p:txBody>
      </p:sp>
      <p:sp>
        <p:nvSpPr>
          <p:cNvPr id="4" name="Content Placeholder 3">
            <a:extLst>
              <a:ext uri="{FF2B5EF4-FFF2-40B4-BE49-F238E27FC236}">
                <a16:creationId xmlns:a16="http://schemas.microsoft.com/office/drawing/2014/main" id="{BB8C824E-3B15-4753-9F1F-DF75EA213FFF}"/>
              </a:ext>
            </a:extLst>
          </p:cNvPr>
          <p:cNvSpPr>
            <a:spLocks noGrp="1"/>
          </p:cNvSpPr>
          <p:nvPr>
            <p:ph idx="1"/>
          </p:nvPr>
        </p:nvSpPr>
        <p:spPr/>
        <p:txBody>
          <a:bodyPr/>
          <a:lstStyle/>
          <a:p>
            <a:endParaRPr lang="en-US" dirty="0"/>
          </a:p>
        </p:txBody>
      </p:sp>
      <p:pic>
        <p:nvPicPr>
          <p:cNvPr id="2050" name="Picture 2" descr="Picture">
            <a:extLst>
              <a:ext uri="{FF2B5EF4-FFF2-40B4-BE49-F238E27FC236}">
                <a16:creationId xmlns:a16="http://schemas.microsoft.com/office/drawing/2014/main" id="{B04F2E0D-FFA2-48CA-9116-B8B7521CA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5" y="609600"/>
            <a:ext cx="7228416" cy="495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55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CBDF-F8B7-4146-AB5F-FB3DED6BB7D1}"/>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0E503B2E-81E1-4D77-9653-9BAFFD0A3C5E}"/>
              </a:ext>
            </a:extLst>
          </p:cNvPr>
          <p:cNvSpPr/>
          <p:nvPr/>
        </p:nvSpPr>
        <p:spPr>
          <a:xfrm>
            <a:off x="677334" y="5657671"/>
            <a:ext cx="8449082" cy="646331"/>
          </a:xfrm>
          <a:prstGeom prst="rect">
            <a:avLst/>
          </a:prstGeom>
        </p:spPr>
        <p:txBody>
          <a:bodyPr wrap="square">
            <a:spAutoFit/>
          </a:bodyPr>
          <a:lstStyle/>
          <a:p>
            <a:r>
              <a:rPr lang="en-US" dirty="0"/>
              <a:t>Yamanashi – Iowa 50</a:t>
            </a:r>
            <a:r>
              <a:rPr lang="en-US" baseline="30000" dirty="0"/>
              <a:t>th</a:t>
            </a:r>
            <a:r>
              <a:rPr lang="en-US" dirty="0"/>
              <a:t> Anniversary of Sister State-Prefecture Relations Commemorative Celebration</a:t>
            </a:r>
          </a:p>
        </p:txBody>
      </p:sp>
      <p:pic>
        <p:nvPicPr>
          <p:cNvPr id="3" name="Content Placeholder 2">
            <a:extLst>
              <a:ext uri="{FF2B5EF4-FFF2-40B4-BE49-F238E27FC236}">
                <a16:creationId xmlns:a16="http://schemas.microsoft.com/office/drawing/2014/main" id="{4C04B4DB-AD35-4401-BB41-05F5DBD5794B}"/>
              </a:ext>
            </a:extLst>
          </p:cNvPr>
          <p:cNvPicPr>
            <a:picLocks noGrp="1" noChangeAspect="1"/>
          </p:cNvPicPr>
          <p:nvPr>
            <p:ph idx="1"/>
          </p:nvPr>
        </p:nvPicPr>
        <p:blipFill>
          <a:blip r:embed="rId2"/>
          <a:stretch>
            <a:fillRect/>
          </a:stretch>
        </p:blipFill>
        <p:spPr>
          <a:xfrm>
            <a:off x="677333" y="609600"/>
            <a:ext cx="6590241" cy="4942681"/>
          </a:xfrm>
          <a:prstGeom prst="rect">
            <a:avLst/>
          </a:prstGeom>
        </p:spPr>
      </p:pic>
    </p:spTree>
    <p:extLst>
      <p:ext uri="{BB962C8B-B14F-4D97-AF65-F5344CB8AC3E}">
        <p14:creationId xmlns:p14="http://schemas.microsoft.com/office/powerpoint/2010/main" val="110318824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TotalTime>
  <Words>182</Words>
  <Application>Microsoft Office PowerPoint</Application>
  <PresentationFormat>Widescreen</PresentationFormat>
  <Paragraphs>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Trebuchet MS</vt:lpstr>
      <vt:lpstr>Wingdings 3</vt:lpstr>
      <vt:lpstr>Facet</vt:lpstr>
      <vt:lpstr>Iowa Hog Lift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Iowa Hog Lift</dc:title>
  <dc:creator>Will Fett</dc:creator>
  <cp:lastModifiedBy>Chrissy Rhodes</cp:lastModifiedBy>
  <cp:revision>4</cp:revision>
  <dcterms:created xsi:type="dcterms:W3CDTF">2018-10-12T20:03:49Z</dcterms:created>
  <dcterms:modified xsi:type="dcterms:W3CDTF">2019-06-25T15:14:45Z</dcterms:modified>
</cp:coreProperties>
</file>